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557" r:id="rId3"/>
    <p:sldId id="606" r:id="rId4"/>
    <p:sldId id="574" r:id="rId5"/>
    <p:sldId id="608" r:id="rId6"/>
    <p:sldId id="601" r:id="rId7"/>
    <p:sldId id="602" r:id="rId8"/>
    <p:sldId id="585" r:id="rId9"/>
    <p:sldId id="586" r:id="rId10"/>
    <p:sldId id="587" r:id="rId11"/>
    <p:sldId id="588" r:id="rId12"/>
    <p:sldId id="589" r:id="rId13"/>
    <p:sldId id="590" r:id="rId14"/>
    <p:sldId id="604" r:id="rId15"/>
    <p:sldId id="591" r:id="rId16"/>
    <p:sldId id="605" r:id="rId17"/>
    <p:sldId id="594" r:id="rId18"/>
    <p:sldId id="595" r:id="rId19"/>
    <p:sldId id="596" r:id="rId20"/>
    <p:sldId id="597" r:id="rId21"/>
    <p:sldId id="598" r:id="rId22"/>
    <p:sldId id="599" r:id="rId23"/>
    <p:sldId id="600" r:id="rId24"/>
    <p:sldId id="609" r:id="rId25"/>
    <p:sldId id="610" r:id="rId26"/>
    <p:sldId id="603" r:id="rId27"/>
    <p:sldId id="611" r:id="rId28"/>
    <p:sldId id="612" r:id="rId29"/>
    <p:sldId id="613" r:id="rId30"/>
    <p:sldId id="607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9724AAA-D369-9B4E-A9E3-D84A4C15B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8B08EB-D15D-4E47-A994-8183B98C521C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87CCE37-9FBD-2443-A58C-CD1447D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5E259FF-23DE-5946-B676-0E077EA1D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7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E7D75DA-1D06-894B-9EEE-E623F3175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0017720-2BA5-BB43-A226-19614EE1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1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61AA70-C10F-6B48-828B-91ECD09DC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FCBFCE7-47B1-5E4A-B813-46473A37D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757B0C7D-5624-DC47-88EF-5ED361E400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4315BFC-B81D-F346-946B-95FB94090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201B4D1-1204-8546-A023-A25E54D77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218F5DA-C76F-7944-9E8E-CAF9587D1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2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DA3D5C3-4691-BD4F-B555-92786E270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D323F5-1938-914C-A5FE-34C6D42B44B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EB9A75A-4E46-084B-A4AE-8933701CF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F4AC95-12D7-0946-8778-352703013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9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2C27719F-4FB4-F94D-BFF5-A1ACEF212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0C3C0D-EB9E-F94F-B4B3-21C8740A2D0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242826B-84D1-7C4D-8ECE-101EBC3B7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8246401-AB0A-B440-BD00-0B364298B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89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B59F8134-2ABB-684B-9F85-FA55E3032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6C5EA9-0CC0-5846-990B-6367F7297798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681C97D-40E7-FE44-833E-B21B3B459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A184600-40D2-1447-8C8C-CBB599BA5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35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9478E87-C84A-3642-9B88-211320A7C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165521-C34B-0045-AB97-97CC5CA53759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9B9B610-F028-A449-A61D-EEDB19C7E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37DBBE2-3AF4-214E-941B-89192DB36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6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3-2-2020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ure 5-10">
            <a:extLst>
              <a:ext uri="{FF2B5EF4-FFF2-40B4-BE49-F238E27FC236}">
                <a16:creationId xmlns:a16="http://schemas.microsoft.com/office/drawing/2014/main" id="{F9B7258F-D724-7241-AEEE-E3188039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id="{3986936F-4FE2-F54E-AE9E-0BE54AD0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Figure 5.10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44035" name="Oval 4">
            <a:extLst>
              <a:ext uri="{FF2B5EF4-FFF2-40B4-BE49-F238E27FC236}">
                <a16:creationId xmlns:a16="http://schemas.microsoft.com/office/drawing/2014/main" id="{2145860C-8A52-D144-978C-A731808E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00400"/>
            <a:ext cx="68580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1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377B4B3-CDDD-C149-94D6-6F5A720D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573658C-BF62-2442-AC9E-3E1288129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common signal which activates the tyrosine protein kinase is dimerization of individual receptors.</a:t>
            </a:r>
          </a:p>
        </p:txBody>
      </p:sp>
    </p:spTree>
    <p:extLst>
      <p:ext uri="{BB962C8B-B14F-4D97-AF65-F5344CB8AC3E}">
        <p14:creationId xmlns:p14="http://schemas.microsoft.com/office/powerpoint/2010/main" val="72751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>
            <a:extLst>
              <a:ext uri="{FF2B5EF4-FFF2-40B4-BE49-F238E27FC236}">
                <a16:creationId xmlns:a16="http://schemas.microsoft.com/office/drawing/2014/main" id="{5BFF0794-F4AD-874B-9E9B-FEE0299A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5.12a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7106" name="Picture 3" descr="figure 5-12a">
            <a:extLst>
              <a:ext uri="{FF2B5EF4-FFF2-40B4-BE49-F238E27FC236}">
                <a16:creationId xmlns:a16="http://schemas.microsoft.com/office/drawing/2014/main" id="{3D95880F-C823-D442-A69E-436E8F78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>
            <a:extLst>
              <a:ext uri="{FF2B5EF4-FFF2-40B4-BE49-F238E27FC236}">
                <a16:creationId xmlns:a16="http://schemas.microsoft.com/office/drawing/2014/main" id="{D85E48A2-886B-9046-A68C-7059EEEB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906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“</a:t>
            </a:r>
            <a:r>
              <a:rPr lang="en-US" altLang="en-US" sz="1800" b="1" i="1">
                <a:latin typeface="Arial" panose="020B0604020202020204" pitchFamily="34" charset="0"/>
              </a:rPr>
              <a:t>ligand</a:t>
            </a:r>
            <a:r>
              <a:rPr lang="en-US" altLang="en-US" sz="1800">
                <a:latin typeface="Arial" panose="020B0604020202020204" pitchFamily="34" charset="0"/>
              </a:rPr>
              <a:t>” is something that binds a receptor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6BED6B-A40C-1748-8CE3-E903CF9984B7}"/>
              </a:ext>
            </a:extLst>
          </p:cNvPr>
          <p:cNvCxnSpPr/>
          <p:nvPr/>
        </p:nvCxnSpPr>
        <p:spPr>
          <a:xfrm rot="10800000" flipV="1">
            <a:off x="1905000" y="1295400"/>
            <a:ext cx="2057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59DD7F-EDAE-6B46-A752-0E374A228821}"/>
              </a:ext>
            </a:extLst>
          </p:cNvPr>
          <p:cNvCxnSpPr/>
          <p:nvPr/>
        </p:nvCxnSpPr>
        <p:spPr>
          <a:xfrm rot="16200000" flipH="1">
            <a:off x="3429000" y="1828800"/>
            <a:ext cx="34290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4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9769D378-94C3-944D-AB8E-9C479730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5.12b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9154" name="Picture 3" descr="figure 5-12b">
            <a:extLst>
              <a:ext uri="{FF2B5EF4-FFF2-40B4-BE49-F238E27FC236}">
                <a16:creationId xmlns:a16="http://schemas.microsoft.com/office/drawing/2014/main" id="{6A71CE06-6944-5A4C-AE15-BA5B91BF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8535988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2DA08DAB-1498-C74D-9998-527DCE8B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GF released by other cells=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paracrine </a:t>
            </a:r>
            <a:r>
              <a:rPr lang="en-US" altLang="en-US" sz="2400" b="1">
                <a:latin typeface="Arial" panose="020B0604020202020204" pitchFamily="34" charset="0"/>
              </a:rPr>
              <a:t>signaling.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156" name="Line 5">
            <a:extLst>
              <a:ext uri="{FF2B5EF4-FFF2-40B4-BE49-F238E27FC236}">
                <a16:creationId xmlns:a16="http://schemas.microsoft.com/office/drawing/2014/main" id="{3080E0B2-2340-6742-83D3-B19718270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90600"/>
            <a:ext cx="914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D336-6091-A74E-8EDC-502A485E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0273D8-61C6-D749-81AD-9DC21DB0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143000"/>
            <a:ext cx="6232724" cy="48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9981B1F-CF3D-2748-B86A-75404C02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E7E3CBF-62FB-CB43-BEA9-2BAE6FEC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/>
              <a:t>Other receptors require a different tyrosine kinase to phosphorylate them.</a:t>
            </a:r>
          </a:p>
          <a:p>
            <a:endParaRPr lang="en-US" altLang="en-US"/>
          </a:p>
          <a:p>
            <a:pPr lvl="1"/>
            <a:r>
              <a:rPr lang="en-US" altLang="en-US"/>
              <a:t>Jak-STAT pathway.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Jak is not part of the receptor, but is required to phosphoylate the receptor.</a:t>
            </a:r>
          </a:p>
          <a:p>
            <a:pPr lvl="1"/>
            <a:r>
              <a:rPr lang="en-US" altLang="en-US"/>
              <a:t>STAT interacts with phosphorylated receptor.  Phosphorylated STAT can enter nucleus and activate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44759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figure 5-01">
            <a:extLst>
              <a:ext uri="{FF2B5EF4-FFF2-40B4-BE49-F238E27FC236}">
                <a16:creationId xmlns:a16="http://schemas.microsoft.com/office/drawing/2014/main" id="{75CD3A73-A263-3B41-B4C3-9F792E96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53061"/>
            <a:ext cx="7011987" cy="47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7B0C9B-21B3-AD44-8442-8E165D43E2BC}"/>
              </a:ext>
            </a:extLst>
          </p:cNvPr>
          <p:cNvSpPr txBox="1"/>
          <p:nvPr/>
        </p:nvSpPr>
        <p:spPr>
          <a:xfrm>
            <a:off x="685800" y="304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Virtually every type of protein involved in cell division signaling.  Help me explain this figure. </a:t>
            </a:r>
          </a:p>
        </p:txBody>
      </p:sp>
    </p:spTree>
    <p:extLst>
      <p:ext uri="{BB962C8B-B14F-4D97-AF65-F5344CB8AC3E}">
        <p14:creationId xmlns:p14="http://schemas.microsoft.com/office/powerpoint/2010/main" val="118825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D87E56B-ADE5-2740-952B-74AC1CD3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category of oncoproteins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57C4-BB36-E448-BF1B-65E4D4AD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863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i="1" dirty="0"/>
              <a:t>Direct </a:t>
            </a:r>
            <a:r>
              <a:rPr lang="en-US" u="sng" dirty="0"/>
              <a:t>cell cycle  promoters </a:t>
            </a:r>
            <a:r>
              <a:rPr lang="en-US" dirty="0"/>
              <a:t>and </a:t>
            </a:r>
            <a:r>
              <a:rPr lang="en-US" u="sng" dirty="0"/>
              <a:t>cell survival </a:t>
            </a:r>
            <a:r>
              <a:rPr lang="en-US" dirty="0"/>
              <a:t>proteins—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Cyclins/CDKs—</a:t>
            </a:r>
            <a:r>
              <a:rPr lang="en-US" dirty="0"/>
              <a:t>Since these are one of the ultimate end products of signal transduction, overproduction, or hyperactivity of these proteins also leads to cancer. </a:t>
            </a:r>
          </a:p>
          <a:p>
            <a:pPr>
              <a:defRPr/>
            </a:pPr>
            <a:r>
              <a:rPr lang="en-US" b="1" dirty="0"/>
              <a:t>Anti-apoptotic proteins/survival proteins</a:t>
            </a:r>
          </a:p>
          <a:p>
            <a:pPr>
              <a:defRPr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C324429-A15C-6E4E-92E9-90E2AF41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BCL2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8258D95-13BC-FD48-A85D-78615F107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i="1" dirty="0"/>
              <a:t>BCL2</a:t>
            </a:r>
            <a:r>
              <a:rPr lang="en-US" dirty="0"/>
              <a:t>—encodes a cell survival protein, Bcl2 which associates with mitochondria.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A chromosome translocation in non-</a:t>
            </a:r>
            <a:r>
              <a:rPr lang="en-US" dirty="0" err="1"/>
              <a:t>Hodgkins</a:t>
            </a:r>
            <a:r>
              <a:rPr lang="en-US" dirty="0"/>
              <a:t> lymphoma cells greatly increases expression of </a:t>
            </a:r>
            <a:r>
              <a:rPr lang="en-US" i="1" dirty="0"/>
              <a:t>BCL2. </a:t>
            </a:r>
            <a:r>
              <a:rPr lang="en-US" dirty="0"/>
              <a:t>t(14;18)   It places Bcl-2 right next to </a:t>
            </a:r>
            <a:r>
              <a:rPr lang="en-US" dirty="0" err="1"/>
              <a:t>IgH</a:t>
            </a:r>
            <a:r>
              <a:rPr lang="en-US" dirty="0"/>
              <a:t> gene promoter!  (Similar to MYC translocation---review this!)</a:t>
            </a:r>
            <a:endParaRPr lang="en-US" i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i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Cells expressing excess Bcl2 protein keep dividing rather than responding to apoptosis signals…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i="1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DF02A-6491-9740-980C-025DE786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80E75AC-5D65-B545-A1E8-BF20CADD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MDM2 </a:t>
            </a:r>
          </a:p>
          <a:p>
            <a:pPr lvl="1"/>
            <a:r>
              <a:rPr lang="en-US" altLang="en-US"/>
              <a:t>Another gene which encodes a protein that promotes survival/inhibits apoptosis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Both </a:t>
            </a:r>
            <a:r>
              <a:rPr lang="en-US" altLang="en-US" i="1"/>
              <a:t>MDM2</a:t>
            </a:r>
            <a:r>
              <a:rPr lang="en-US" altLang="en-US"/>
              <a:t> and </a:t>
            </a:r>
            <a:r>
              <a:rPr lang="en-US" altLang="en-US" i="1"/>
              <a:t>BCL2</a:t>
            </a:r>
            <a:r>
              <a:rPr lang="en-US" altLang="en-US"/>
              <a:t> are discussed in more depth in the next chapter.</a:t>
            </a:r>
          </a:p>
        </p:txBody>
      </p:sp>
    </p:spTree>
    <p:extLst>
      <p:ext uri="{BB962C8B-B14F-4D97-AF65-F5344CB8AC3E}">
        <p14:creationId xmlns:p14="http://schemas.microsoft.com/office/powerpoint/2010/main" val="90325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we leave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proteins do proto-oncogenes encode?</a:t>
            </a:r>
          </a:p>
          <a:p>
            <a:r>
              <a:rPr lang="en-US" altLang="en-US" dirty="0"/>
              <a:t>Growth factors</a:t>
            </a:r>
          </a:p>
          <a:p>
            <a:r>
              <a:rPr lang="en-US" altLang="en-US" dirty="0"/>
              <a:t>Growth factor receptors</a:t>
            </a:r>
          </a:p>
          <a:p>
            <a:r>
              <a:rPr lang="en-US" altLang="en-US" dirty="0"/>
              <a:t>G-proteins</a:t>
            </a:r>
          </a:p>
          <a:p>
            <a:r>
              <a:rPr lang="en-US" altLang="en-US" dirty="0" err="1"/>
              <a:t>Cytoplamic</a:t>
            </a:r>
            <a:r>
              <a:rPr lang="en-US" altLang="en-US" dirty="0"/>
              <a:t> kinases</a:t>
            </a:r>
          </a:p>
          <a:p>
            <a:r>
              <a:rPr lang="en-US" altLang="en-US" dirty="0"/>
              <a:t>Transcription factors</a:t>
            </a:r>
          </a:p>
          <a:p>
            <a:r>
              <a:rPr lang="en-US" altLang="en-US" dirty="0"/>
              <a:t>Cell cycle or cell death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6E91B8F-D13B-1C4E-8F8B-C14EF8B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C67DCE32-FE70-8049-AC94-DDBAB410C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 tumor progression requires acquisition of </a:t>
            </a:r>
            <a:r>
              <a:rPr lang="en-US" altLang="en-US" u="sng"/>
              <a:t>several</a:t>
            </a:r>
            <a:r>
              <a:rPr lang="en-US" altLang="en-US"/>
              <a:t> genetic alterations.  </a:t>
            </a:r>
          </a:p>
          <a:p>
            <a:endParaRPr lang="en-US" altLang="en-US"/>
          </a:p>
          <a:p>
            <a:r>
              <a:rPr lang="en-US" altLang="en-US"/>
              <a:t>Tumor cells often show combinations of oncogenes which seem to enhance cell proliferation and keep the cell from resonding to apoptoic signals--- and together are poor prognostic indicators.</a:t>
            </a:r>
          </a:p>
        </p:txBody>
      </p:sp>
    </p:spTree>
    <p:extLst>
      <p:ext uri="{BB962C8B-B14F-4D97-AF65-F5344CB8AC3E}">
        <p14:creationId xmlns:p14="http://schemas.microsoft.com/office/powerpoint/2010/main" val="91397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688BC24B-807F-6145-8364-591DA20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65E73C3-2781-DE40-9CB7-79EACD60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Experiments can be done in which one or more oncogenes are introduced into mice. (either by selective mutation or infection with viral forms of oncogenes)---or transposons!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What are reports called in the next slide?  What conclusions can you draw from the following graphs?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2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ure 9-22b">
            <a:extLst>
              <a:ext uri="{FF2B5EF4-FFF2-40B4-BE49-F238E27FC236}">
                <a16:creationId xmlns:a16="http://schemas.microsoft.com/office/drawing/2014/main" id="{86943B9C-32B0-DB40-9923-3971789B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1000"/>
            <a:ext cx="72278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F0E39B1C-7EC2-FE46-93FA-D82A6C72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Figure 9.22b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61376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re 9-22c">
            <a:extLst>
              <a:ext uri="{FF2B5EF4-FFF2-40B4-BE49-F238E27FC236}">
                <a16:creationId xmlns:a16="http://schemas.microsoft.com/office/drawing/2014/main" id="{7208833C-2CA4-B540-A0FC-76F82BD7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5500"/>
            <a:ext cx="85312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2">
            <a:extLst>
              <a:ext uri="{FF2B5EF4-FFF2-40B4-BE49-F238E27FC236}">
                <a16:creationId xmlns:a16="http://schemas.microsoft.com/office/drawing/2014/main" id="{95DE2087-F3DB-714E-96B4-E74D8CD8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(A relative of bcl-2)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B7FEDF-3870-9446-8A41-D7F433B27D2E}"/>
              </a:ext>
            </a:extLst>
          </p:cNvPr>
          <p:cNvCxnSpPr/>
          <p:nvPr/>
        </p:nvCxnSpPr>
        <p:spPr>
          <a:xfrm>
            <a:off x="6248400" y="838200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7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F18F71F-B430-7F47-8DEA-CDD3D396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change gears—chpt. 11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7A70E4-F568-1149-B991-AFD0CEB3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Tumor suppressor genes</a:t>
            </a:r>
          </a:p>
          <a:p>
            <a:pPr lvl="1"/>
            <a:r>
              <a:rPr lang="en-US" altLang="en-US"/>
              <a:t>Akin to the brakes for cell cycle progression or involved in cell death.</a:t>
            </a:r>
          </a:p>
          <a:p>
            <a:r>
              <a:rPr lang="en-US" altLang="en-US"/>
              <a:t>Tumor suppressor genes were identified after oncogenes were discovered.</a:t>
            </a:r>
          </a:p>
          <a:p>
            <a:endParaRPr lang="en-US" altLang="en-US"/>
          </a:p>
          <a:p>
            <a:r>
              <a:rPr lang="en-US" altLang="en-US"/>
              <a:t>First clues came from experiments of </a:t>
            </a:r>
            <a:r>
              <a:rPr lang="en-US" altLang="en-US" b="1" i="1"/>
              <a:t>somatic cell hybrids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6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638D8BC-5CC0-3F46-9EEB-F1EBB37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E07B78F-DC18-6F49-829F-F30B6D75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Figure 10-1</a:t>
            </a:r>
          </a:p>
          <a:p>
            <a:r>
              <a:rPr lang="en-US" altLang="en-US"/>
              <a:t>Fusion of cancer cell with normal somatic cell</a:t>
            </a:r>
          </a:p>
          <a:p>
            <a:r>
              <a:rPr lang="en-US" altLang="en-US"/>
              <a:t>Nuclei fuse—initially the cell contains chromosomes from both cells.</a:t>
            </a:r>
          </a:p>
          <a:p>
            <a:endParaRPr lang="en-US" altLang="en-US"/>
          </a:p>
          <a:p>
            <a:pPr lvl="1"/>
            <a:r>
              <a:rPr lang="en-US" altLang="en-US"/>
              <a:t>Hypothesis?  What do you think would happen if you fused  a cancer cell and a normally dividing cell?</a:t>
            </a:r>
          </a:p>
        </p:txBody>
      </p:sp>
    </p:spTree>
    <p:extLst>
      <p:ext uri="{BB962C8B-B14F-4D97-AF65-F5344CB8AC3E}">
        <p14:creationId xmlns:p14="http://schemas.microsoft.com/office/powerpoint/2010/main" val="2012309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igure 7-01">
            <a:extLst>
              <a:ext uri="{FF2B5EF4-FFF2-40B4-BE49-F238E27FC236}">
                <a16:creationId xmlns:a16="http://schemas.microsoft.com/office/drawing/2014/main" id="{20BE1091-E191-1442-B9BA-8AD82C05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81000"/>
            <a:ext cx="479583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>
            <a:extLst>
              <a:ext uri="{FF2B5EF4-FFF2-40B4-BE49-F238E27FC236}">
                <a16:creationId xmlns:a16="http://schemas.microsoft.com/office/drawing/2014/main" id="{222E852A-5436-FD46-ADEF-C04E57C6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A32B4D35-7345-B143-97C5-689296D8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Cancer cell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8CC83E7B-BC24-0E40-8AD9-F325197D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Normal cell</a:t>
            </a:r>
          </a:p>
        </p:txBody>
      </p:sp>
      <p:sp>
        <p:nvSpPr>
          <p:cNvPr id="27653" name="TextBox 1">
            <a:extLst>
              <a:ext uri="{FF2B5EF4-FFF2-40B4-BE49-F238E27FC236}">
                <a16:creationId xmlns:a16="http://schemas.microsoft.com/office/drawing/2014/main" id="{1215E886-76E3-3942-8A1D-FAB28065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388" y="4559300"/>
            <a:ext cx="2224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Early daughter cells of the hybrid return to normal growth</a:t>
            </a:r>
          </a:p>
        </p:txBody>
      </p:sp>
    </p:spTree>
    <p:extLst>
      <p:ext uri="{BB962C8B-B14F-4D97-AF65-F5344CB8AC3E}">
        <p14:creationId xmlns:p14="http://schemas.microsoft.com/office/powerpoint/2010/main" val="146015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70D5AEE-87E3-044C-99E0-C92C40A4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ED96C0C-3268-5A48-BB88-20F99387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Hybrid cell resumes normal growth and fails to form tumors in animals.</a:t>
            </a:r>
          </a:p>
          <a:p>
            <a:endParaRPr lang="en-US" altLang="en-US"/>
          </a:p>
          <a:p>
            <a:r>
              <a:rPr lang="en-US" altLang="en-US"/>
              <a:t>Even cells with known active oncogenes (like RAS) seemed to  be “tamed” by the fusion with a normal cell.</a:t>
            </a:r>
          </a:p>
        </p:txBody>
      </p:sp>
    </p:spTree>
    <p:extLst>
      <p:ext uri="{BB962C8B-B14F-4D97-AF65-F5344CB8AC3E}">
        <p14:creationId xmlns:p14="http://schemas.microsoft.com/office/powerpoint/2010/main" val="108766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0210786-0647-C84F-8FD6-A37AB61E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hypothesis…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076D6008-8774-2C4F-A4C3-32665C48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Normal cells express tumor inhibitors.  Genes must exist that can combat the effects of an oncogene, protecting the cell from unregulated growth.</a:t>
            </a:r>
          </a:p>
        </p:txBody>
      </p:sp>
    </p:spTree>
    <p:extLst>
      <p:ext uri="{BB962C8B-B14F-4D97-AF65-F5344CB8AC3E}">
        <p14:creationId xmlns:p14="http://schemas.microsoft.com/office/powerpoint/2010/main" val="49399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2D2FCF-EE1F-194A-B58F-6DA594DB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Longer term studies…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19F33A5B-1063-1A4D-B06F-9619B002A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somatic cell hybrids eventually began to show characteristics of cancer cells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accelerated cell division, tumorigenicity.</a:t>
            </a:r>
          </a:p>
        </p:txBody>
      </p:sp>
    </p:spTree>
    <p:extLst>
      <p:ext uri="{BB962C8B-B14F-4D97-AF65-F5344CB8AC3E}">
        <p14:creationId xmlns:p14="http://schemas.microsoft.com/office/powerpoint/2010/main" val="109288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2922-B8A4-674B-B641-4FAAE9C3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0613-2FE0-4144-A693-106F2E71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“generic” signal transduction pathway.</a:t>
            </a:r>
          </a:p>
          <a:p>
            <a:endParaRPr lang="en-US" dirty="0"/>
          </a:p>
          <a:p>
            <a:r>
              <a:rPr lang="en-US" dirty="0"/>
              <a:t>Now add a few specific proteins you have learned about in their proper positions.</a:t>
            </a:r>
          </a:p>
          <a:p>
            <a:endParaRPr lang="en-US" dirty="0"/>
          </a:p>
          <a:p>
            <a:r>
              <a:rPr lang="en-US" dirty="0"/>
              <a:t>Explain how a gain in function might alter the signal path.  What might the outcome be?</a:t>
            </a:r>
          </a:p>
        </p:txBody>
      </p:sp>
    </p:spTree>
    <p:extLst>
      <p:ext uri="{BB962C8B-B14F-4D97-AF65-F5344CB8AC3E}">
        <p14:creationId xmlns:p14="http://schemas.microsoft.com/office/powerpoint/2010/main" val="3085023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66C38C6-6D14-7943-B22C-BCE1C085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0E46872A-98D0-8F4B-8D19-CBBD3D97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changes were always associated with </a:t>
            </a:r>
            <a:r>
              <a:rPr lang="en-US" altLang="en-US" i="1"/>
              <a:t>loss</a:t>
            </a:r>
            <a:r>
              <a:rPr lang="en-US" altLang="en-US"/>
              <a:t> of chromosomes from the hybrid cells.</a:t>
            </a:r>
          </a:p>
          <a:p>
            <a:endParaRPr lang="en-US" altLang="en-US"/>
          </a:p>
          <a:p>
            <a:pPr lvl="1"/>
            <a:r>
              <a:rPr lang="en-US" altLang="en-US"/>
              <a:t>Logical approach to finding “protective”  TS genes</a:t>
            </a:r>
          </a:p>
          <a:p>
            <a:pPr lvl="2"/>
            <a:r>
              <a:rPr lang="en-US" altLang="en-US"/>
              <a:t>Identify which chromosomes are lost from the immortal cell hybrids</a:t>
            </a:r>
          </a:p>
          <a:p>
            <a:pPr lvl="2"/>
            <a:r>
              <a:rPr lang="en-US" altLang="en-US"/>
              <a:t>Identify frequently lost/deleted segments of DNA within those chromsomes.</a:t>
            </a:r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5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0836C00-0371-904E-9029-E18C9E46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 described TS gene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6E3D3DC-9D6E-6648-9397-94243C6A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Found in families that exhibit high frequency of childhood eye cancer called </a:t>
            </a:r>
            <a:r>
              <a:rPr lang="en-US" altLang="en-US" b="1" i="1"/>
              <a:t>retinoblastoma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Child has many tumors</a:t>
            </a:r>
          </a:p>
          <a:p>
            <a:pPr lvl="1"/>
            <a:r>
              <a:rPr lang="en-US" altLang="en-US"/>
              <a:t>The tumors may occur in both eyes (bilateral)</a:t>
            </a:r>
          </a:p>
          <a:p>
            <a:pPr lvl="1"/>
            <a:r>
              <a:rPr lang="en-US" altLang="en-US"/>
              <a:t>Family members shown to share an </a:t>
            </a:r>
            <a:r>
              <a:rPr lang="en-US" altLang="en-US" i="1" u="sng"/>
              <a:t>inherited</a:t>
            </a:r>
            <a:r>
              <a:rPr lang="en-US" altLang="en-US"/>
              <a:t> loss of specific region of chromosome 13.</a:t>
            </a:r>
          </a:p>
          <a:p>
            <a:pPr lvl="2"/>
            <a:r>
              <a:rPr lang="en-US" altLang="en-US"/>
              <a:t>**recall inherited cancers are rare.</a:t>
            </a:r>
          </a:p>
        </p:txBody>
      </p:sp>
    </p:spTree>
    <p:extLst>
      <p:ext uri="{BB962C8B-B14F-4D97-AF65-F5344CB8AC3E}">
        <p14:creationId xmlns:p14="http://schemas.microsoft.com/office/powerpoint/2010/main" val="2157543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igure 7-05b">
            <a:extLst>
              <a:ext uri="{FF2B5EF4-FFF2-40B4-BE49-F238E27FC236}">
                <a16:creationId xmlns:a16="http://schemas.microsoft.com/office/drawing/2014/main" id="{C8F12E44-F728-4644-874A-DC23456D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12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3">
            <a:extLst>
              <a:ext uri="{FF2B5EF4-FFF2-40B4-BE49-F238E27FC236}">
                <a16:creationId xmlns:a16="http://schemas.microsoft.com/office/drawing/2014/main" id="{74C843E5-0307-D646-A602-1BD3C7ED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7.5b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125C5728-960D-3F47-8F31-47FAADE0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4838"/>
            <a:ext cx="693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Compelling evidence that this cancer is inherited</a:t>
            </a:r>
            <a:r>
              <a:rPr lang="en-US" altLang="en-US" sz="1800">
                <a:latin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995912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7-04b">
            <a:extLst>
              <a:ext uri="{FF2B5EF4-FFF2-40B4-BE49-F238E27FC236}">
                <a16:creationId xmlns:a16="http://schemas.microsoft.com/office/drawing/2014/main" id="{0F93DCB3-17FB-1C44-A0AF-53F86B0A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81000"/>
            <a:ext cx="601503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95BA718F-79ED-4940-8DFE-396E4D95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7.4b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760627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C7AAAF4C-CCBD-1742-B4F6-55A3F43B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1B5E3FF-0D0E-8D41-ABD3-2DADBC13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type of tumor is seen rarely in individuals without a family history, but when it is it is called a sporadic/spontaneous retinoblastoma[Rb])</a:t>
            </a:r>
          </a:p>
          <a:p>
            <a:endParaRPr lang="en-US" altLang="en-US"/>
          </a:p>
          <a:p>
            <a:pPr lvl="1"/>
            <a:r>
              <a:rPr lang="en-US" altLang="en-US"/>
              <a:t>In sporadic Rb, the eye tumors are only in one eye. (unilateral) The child usually only has one tumor.</a:t>
            </a:r>
          </a:p>
        </p:txBody>
      </p:sp>
    </p:spTree>
    <p:extLst>
      <p:ext uri="{BB962C8B-B14F-4D97-AF65-F5344CB8AC3E}">
        <p14:creationId xmlns:p14="http://schemas.microsoft.com/office/powerpoint/2010/main" val="3866670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D31A77B-7DE5-B945-B9DB-0DAC6BC8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A32A9B3-A9F3-3343-A923-B9EFB866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Study of retinoblastoma gave rise to something called the “two-hit” model for cancer development proposed in  1971 by Alfred Knudson.</a:t>
            </a:r>
          </a:p>
          <a:p>
            <a:endParaRPr lang="en-US" altLang="en-US"/>
          </a:p>
          <a:p>
            <a:r>
              <a:rPr lang="en-US" altLang="en-US"/>
              <a:t>It explained the difference in familial and sporadic Rb and lead to identification of the first tumor suppressor gene. </a:t>
            </a:r>
          </a:p>
        </p:txBody>
      </p:sp>
    </p:spTree>
    <p:extLst>
      <p:ext uri="{BB962C8B-B14F-4D97-AF65-F5344CB8AC3E}">
        <p14:creationId xmlns:p14="http://schemas.microsoft.com/office/powerpoint/2010/main" val="2014809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id="{24C9C243-9149-7446-8EA5-4AA43972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7.7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0962" name="Picture 4" descr="figure 7-07">
            <a:extLst>
              <a:ext uri="{FF2B5EF4-FFF2-40B4-BE49-F238E27FC236}">
                <a16:creationId xmlns:a16="http://schemas.microsoft.com/office/drawing/2014/main" id="{71BCD4E9-A9AD-1440-B385-3560C106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79413"/>
            <a:ext cx="50053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F44C7987-FA5C-7849-8504-CED4FA10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8788"/>
            <a:ext cx="16938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 familial Rb, the Rb mutation is in the germ line—in egg/sperm, so every cell of the offspring has one mutated Rb gene from birth—any cell receiving a second “hit” (loss of function mutation) to Rb will lose RB  protein function.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7F0E300C-DF2B-7B43-9A40-6038A027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227263"/>
            <a:ext cx="1993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 sporadic Rb, the individual inherited normal wild-type alleles for Rb, both of which had to be “hit” (muated) for RB to occur. </a:t>
            </a:r>
          </a:p>
        </p:txBody>
      </p:sp>
    </p:spTree>
    <p:extLst>
      <p:ext uri="{BB962C8B-B14F-4D97-AF65-F5344CB8AC3E}">
        <p14:creationId xmlns:p14="http://schemas.microsoft.com/office/powerpoint/2010/main" val="902126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9078EE8-C0F1-2E48-A00F-EA2FD5DC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thinking…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EA04F7A-8D4D-524C-83AC-20A58416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Why is familial retinoblastoma bilateral, and sporadic retinoblastoma unilateral?</a:t>
            </a:r>
          </a:p>
          <a:p>
            <a:r>
              <a:rPr lang="en-US" altLang="en-US"/>
              <a:t>Whis is this disease a childhood cancer?</a:t>
            </a:r>
          </a:p>
          <a:p>
            <a:endParaRPr lang="en-US" altLang="en-US"/>
          </a:p>
          <a:p>
            <a:r>
              <a:rPr lang="en-US" altLang="en-US"/>
              <a:t>Why is there typically only one tumor in sporadic Rb and many in familial Rb?</a:t>
            </a:r>
          </a:p>
        </p:txBody>
      </p:sp>
    </p:spTree>
    <p:extLst>
      <p:ext uri="{BB962C8B-B14F-4D97-AF65-F5344CB8AC3E}">
        <p14:creationId xmlns:p14="http://schemas.microsoft.com/office/powerpoint/2010/main" val="2827666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F3D1A25B-6413-884D-B019-BA996022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Familial cancers</a:t>
            </a:r>
          </a:p>
        </p:txBody>
      </p:sp>
      <p:sp>
        <p:nvSpPr>
          <p:cNvPr id="33794" name="Rectangle 6">
            <a:extLst>
              <a:ext uri="{FF2B5EF4-FFF2-40B4-BE49-F238E27FC236}">
                <a16:creationId xmlns:a16="http://schemas.microsoft.com/office/drawing/2014/main" id="{581FDBC0-E29B-B240-81EF-CD29351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/>
              <a:t>Knudson’s hypothesis helped explain this new type of cancer gene and a different type of cancer.</a:t>
            </a:r>
          </a:p>
          <a:p>
            <a:pPr>
              <a:defRPr/>
            </a:pPr>
            <a:endParaRPr lang="en-US" sz="2800"/>
          </a:p>
          <a:p>
            <a:pPr>
              <a:defRPr/>
            </a:pPr>
            <a:r>
              <a:rPr lang="en-US" sz="2800"/>
              <a:t>Explained  this and other familial cancer syndromes (chapter 8)</a:t>
            </a:r>
          </a:p>
          <a:p>
            <a:pPr lvl="1">
              <a:defRPr/>
            </a:pPr>
            <a:r>
              <a:rPr lang="en-US"/>
              <a:t>Inheriting one mutated copy of RB in every cell decreases the need for time to acquire that mutation.</a:t>
            </a:r>
          </a:p>
          <a:p>
            <a:pPr lvl="1">
              <a:defRPr/>
            </a:pPr>
            <a:r>
              <a:rPr lang="en-US"/>
              <a:t>Inheriting one mutated copy of RB in every cell puts every cell at higher risk for a second mutation.</a:t>
            </a:r>
          </a:p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7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figure 5-01">
            <a:extLst>
              <a:ext uri="{FF2B5EF4-FFF2-40B4-BE49-F238E27FC236}">
                <a16:creationId xmlns:a16="http://schemas.microsoft.com/office/drawing/2014/main" id="{75CD3A73-A263-3B41-B4C3-9F792E96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53061"/>
            <a:ext cx="7011987" cy="47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7B0C9B-21B3-AD44-8442-8E165D43E2BC}"/>
              </a:ext>
            </a:extLst>
          </p:cNvPr>
          <p:cNvSpPr txBox="1"/>
          <p:nvPr/>
        </p:nvSpPr>
        <p:spPr>
          <a:xfrm>
            <a:off x="6858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Virtually every type of protein involved in cell division signaling could be a potential oncogene.  Help me explain this figure. </a:t>
            </a:r>
          </a:p>
        </p:txBody>
      </p:sp>
    </p:spTree>
    <p:extLst>
      <p:ext uri="{BB962C8B-B14F-4D97-AF65-F5344CB8AC3E}">
        <p14:creationId xmlns:p14="http://schemas.microsoft.com/office/powerpoint/2010/main" val="290581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095F-6CF2-304E-ACB8-40892A32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6262-5097-1940-9E06-911D098F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figure, what type of protein does MYC encode?</a:t>
            </a:r>
          </a:p>
          <a:p>
            <a:endParaRPr lang="en-US" dirty="0"/>
          </a:p>
          <a:p>
            <a:r>
              <a:rPr lang="en-US" dirty="0"/>
              <a:t>Where would you expect to see RAS proteins in the picture.  </a:t>
            </a:r>
          </a:p>
          <a:p>
            <a:endParaRPr lang="en-US" dirty="0"/>
          </a:p>
          <a:p>
            <a:r>
              <a:rPr lang="en-US" dirty="0"/>
              <a:t>How  does RAS pass on the signal for growth/division in the pathway?</a:t>
            </a:r>
          </a:p>
        </p:txBody>
      </p:sp>
    </p:spTree>
    <p:extLst>
      <p:ext uri="{BB962C8B-B14F-4D97-AF65-F5344CB8AC3E}">
        <p14:creationId xmlns:p14="http://schemas.microsoft.com/office/powerpoint/2010/main" val="405968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F323-0C93-DD4C-B503-E416BA9B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9433-366E-3547-AF65-350DD425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1DE36-330F-A347-9AF1-B687482F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69467"/>
            <a:ext cx="6705600" cy="67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C2A4-BCAB-C748-8918-AB410EA4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CBBF-9EE9-A344-AD5E-3EB24593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3CF5-6792-D746-888C-367F77AD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9" y="1036637"/>
            <a:ext cx="80444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8828EB6-4376-3144-AD0C-9FCFC724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Recall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F74004E-9756-C440-8FE3-4521B61FD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Binding of a mitogen (like PDGF or EGF) usually causes </a:t>
            </a:r>
            <a:r>
              <a:rPr lang="en-US" altLang="en-US" b="1"/>
              <a:t>autophosphorylation</a:t>
            </a:r>
            <a:r>
              <a:rPr lang="en-US" altLang="en-US"/>
              <a:t> of the receptor.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This occurs on the receptors’ cytoplasmic portion—which is </a:t>
            </a:r>
            <a:r>
              <a:rPr lang="en-US" altLang="en-US" b="1" i="1"/>
              <a:t>conserved</a:t>
            </a:r>
            <a:r>
              <a:rPr lang="en-US" altLang="en-US"/>
              <a:t> in many type of GF receptors.  A specific tyrosine gets phosphorylated in response to binding of a specific GF.</a:t>
            </a:r>
          </a:p>
        </p:txBody>
      </p:sp>
    </p:spTree>
    <p:extLst>
      <p:ext uri="{BB962C8B-B14F-4D97-AF65-F5344CB8AC3E}">
        <p14:creationId xmlns:p14="http://schemas.microsoft.com/office/powerpoint/2010/main" val="21901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gure 5-10">
            <a:extLst>
              <a:ext uri="{FF2B5EF4-FFF2-40B4-BE49-F238E27FC236}">
                <a16:creationId xmlns:a16="http://schemas.microsoft.com/office/drawing/2014/main" id="{70F92F0D-1806-0D44-B8FD-5EDFD4C9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1A6F72BE-9C1B-DD49-BFAA-2DC5F72B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Figure 5.10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F575FF0A-67AD-2049-9AEF-C9E71E12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52400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Some receptor tyrosine kinases</a:t>
            </a:r>
          </a:p>
        </p:txBody>
      </p:sp>
      <p:sp>
        <p:nvSpPr>
          <p:cNvPr id="41988" name="Oval 5">
            <a:extLst>
              <a:ext uri="{FF2B5EF4-FFF2-40B4-BE49-F238E27FC236}">
                <a16:creationId xmlns:a16="http://schemas.microsoft.com/office/drawing/2014/main" id="{72428BED-BBE2-8C4C-BF10-E9571090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48200"/>
            <a:ext cx="990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89" name="Oval 6">
            <a:extLst>
              <a:ext uri="{FF2B5EF4-FFF2-40B4-BE49-F238E27FC236}">
                <a16:creationId xmlns:a16="http://schemas.microsoft.com/office/drawing/2014/main" id="{65EBB726-66A3-2C4E-907B-EC1657A5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53000"/>
            <a:ext cx="990600" cy="144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1211</Words>
  <Application>Microsoft Macintosh PowerPoint</Application>
  <PresentationFormat>On-screen Show (4:3)</PresentationFormat>
  <Paragraphs>133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Cancer Biology Biol 445</vt:lpstr>
      <vt:lpstr>Where did we leave off?</vt:lpstr>
      <vt:lpstr>PowerPoint Presentation</vt:lpstr>
      <vt:lpstr>PowerPoint Presentation</vt:lpstr>
      <vt:lpstr>PowerPoint Presentation</vt:lpstr>
      <vt:lpstr>RAS mechanism</vt:lpstr>
      <vt:lpstr>PowerPoint Presentation</vt:lpstr>
      <vt:lpstr>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category of oncoproteins</vt:lpstr>
      <vt:lpstr>BCL2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change gears—chpt. 11</vt:lpstr>
      <vt:lpstr>PowerPoint Presentation</vt:lpstr>
      <vt:lpstr>PowerPoint Presentation</vt:lpstr>
      <vt:lpstr>PowerPoint Presentation</vt:lpstr>
      <vt:lpstr>New hypothesis…</vt:lpstr>
      <vt:lpstr>Longer term studies…</vt:lpstr>
      <vt:lpstr>PowerPoint Presentation</vt:lpstr>
      <vt:lpstr>The first described TS 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thinking…</vt:lpstr>
      <vt:lpstr>Familial cancers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149</cp:revision>
  <cp:lastPrinted>2020-02-12T16:48:13Z</cp:lastPrinted>
  <dcterms:created xsi:type="dcterms:W3CDTF">2010-08-03T14:43:51Z</dcterms:created>
  <dcterms:modified xsi:type="dcterms:W3CDTF">2020-03-02T15:48:31Z</dcterms:modified>
</cp:coreProperties>
</file>